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74" autoAdjust="0"/>
    <p:restoredTop sz="94660"/>
  </p:normalViewPr>
  <p:slideViewPr>
    <p:cSldViewPr snapToGrid="0">
      <p:cViewPr varScale="1">
        <p:scale>
          <a:sx n="74" d="100"/>
          <a:sy n="74" d="100"/>
        </p:scale>
        <p:origin x="5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4DF9BE6E-1F41-43F6-8904-AB1E62385C11}" type="datetimeFigureOut">
              <a:rPr lang="ar-IQ" smtClean="0"/>
              <a:t>14/03/1442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317638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DF9BE6E-1F41-43F6-8904-AB1E62385C11}" type="datetimeFigureOut">
              <a:rPr lang="ar-IQ" smtClean="0"/>
              <a:t>14/03/1442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2179087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DF9BE6E-1F41-43F6-8904-AB1E62385C11}" type="datetimeFigureOut">
              <a:rPr lang="ar-IQ" smtClean="0"/>
              <a:t>14/03/1442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183417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DF9BE6E-1F41-43F6-8904-AB1E62385C11}" type="datetimeFigureOut">
              <a:rPr lang="ar-IQ" smtClean="0"/>
              <a:t>14/03/1442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3893667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F9BE6E-1F41-43F6-8904-AB1E62385C11}" type="datetimeFigureOut">
              <a:rPr lang="ar-IQ" smtClean="0"/>
              <a:t>14/03/1442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2473761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4DF9BE6E-1F41-43F6-8904-AB1E62385C11}" type="datetimeFigureOut">
              <a:rPr lang="ar-IQ" smtClean="0"/>
              <a:t>14/03/1442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2392092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4DF9BE6E-1F41-43F6-8904-AB1E62385C11}" type="datetimeFigureOut">
              <a:rPr lang="ar-IQ" smtClean="0"/>
              <a:t>14/03/1442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1697477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4DF9BE6E-1F41-43F6-8904-AB1E62385C11}" type="datetimeFigureOut">
              <a:rPr lang="ar-IQ" smtClean="0"/>
              <a:t>14/03/1442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288459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F9BE6E-1F41-43F6-8904-AB1E62385C11}" type="datetimeFigureOut">
              <a:rPr lang="ar-IQ" smtClean="0"/>
              <a:t>14/03/1442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2080108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9BE6E-1F41-43F6-8904-AB1E62385C11}" type="datetimeFigureOut">
              <a:rPr lang="ar-IQ" smtClean="0"/>
              <a:t>14/03/1442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1095789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9BE6E-1F41-43F6-8904-AB1E62385C11}" type="datetimeFigureOut">
              <a:rPr lang="ar-IQ" smtClean="0"/>
              <a:t>14/03/1442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F7FDC8-721C-4627-B00E-C5A9C759A99D}" type="slidenum">
              <a:rPr lang="ar-IQ" smtClean="0"/>
              <a:t>‹#›</a:t>
            </a:fld>
            <a:endParaRPr lang="ar-IQ"/>
          </a:p>
        </p:txBody>
      </p:sp>
    </p:spTree>
    <p:extLst>
      <p:ext uri="{BB962C8B-B14F-4D97-AF65-F5344CB8AC3E}">
        <p14:creationId xmlns:p14="http://schemas.microsoft.com/office/powerpoint/2010/main" val="2596943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DF9BE6E-1F41-43F6-8904-AB1E62385C11}" type="datetimeFigureOut">
              <a:rPr lang="ar-IQ" smtClean="0"/>
              <a:t>14/03/1442</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7F7FDC8-721C-4627-B00E-C5A9C759A99D}" type="slidenum">
              <a:rPr lang="ar-IQ" smtClean="0"/>
              <a:t>‹#›</a:t>
            </a:fld>
            <a:endParaRPr lang="ar-IQ"/>
          </a:p>
        </p:txBody>
      </p:sp>
    </p:spTree>
    <p:extLst>
      <p:ext uri="{BB962C8B-B14F-4D97-AF65-F5344CB8AC3E}">
        <p14:creationId xmlns:p14="http://schemas.microsoft.com/office/powerpoint/2010/main" val="714901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1821"/>
            <a:ext cx="9144000" cy="2266680"/>
          </a:xfrm>
        </p:spPr>
        <p:txBody>
          <a:bodyPr/>
          <a:lstStyle/>
          <a:p>
            <a:r>
              <a:rPr lang="en-US" b="1" dirty="0" smtClean="0">
                <a:latin typeface="Arial" panose="020B0604020202020204" pitchFamily="34" charset="0"/>
                <a:cs typeface="Arial" panose="020B0604020202020204" pitchFamily="34" charset="0"/>
              </a:rPr>
              <a:t>Genital prolapse</a:t>
            </a:r>
            <a:endParaRPr lang="ar-IQ"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0" y="2627290"/>
            <a:ext cx="12192000" cy="4230709"/>
          </a:xfrm>
        </p:spPr>
        <p:style>
          <a:lnRef idx="2">
            <a:schemeClr val="accent5">
              <a:shade val="50000"/>
            </a:schemeClr>
          </a:lnRef>
          <a:fillRef idx="1">
            <a:schemeClr val="accent5"/>
          </a:fillRef>
          <a:effectRef idx="0">
            <a:schemeClr val="accent5"/>
          </a:effectRef>
          <a:fontRef idx="minor">
            <a:schemeClr val="lt1"/>
          </a:fontRef>
        </p:style>
        <p:txBody>
          <a:bodyPr/>
          <a:lstStyle/>
          <a:p>
            <a:r>
              <a:rPr lang="en-US" sz="3600" dirty="0" smtClean="0">
                <a:solidFill>
                  <a:schemeClr val="tx1"/>
                </a:solidFill>
                <a:latin typeface="Arial" panose="020B0604020202020204" pitchFamily="34" charset="0"/>
                <a:cs typeface="Arial" panose="020B0604020202020204" pitchFamily="34" charset="0"/>
              </a:rPr>
              <a:t>Presented by</a:t>
            </a:r>
          </a:p>
          <a:p>
            <a:r>
              <a:rPr lang="en-US" sz="4400" b="1" dirty="0" smtClean="0">
                <a:solidFill>
                  <a:schemeClr val="tx1"/>
                </a:solidFill>
                <a:latin typeface="Arial" panose="020B0604020202020204" pitchFamily="34" charset="0"/>
                <a:cs typeface="Arial" panose="020B0604020202020204" pitchFamily="34" charset="0"/>
              </a:rPr>
              <a:t>Dr. </a:t>
            </a:r>
            <a:r>
              <a:rPr lang="en-US" sz="4400" b="1" dirty="0" err="1" smtClean="0">
                <a:solidFill>
                  <a:schemeClr val="tx1"/>
                </a:solidFill>
                <a:latin typeface="Arial" panose="020B0604020202020204" pitchFamily="34" charset="0"/>
                <a:cs typeface="Arial" panose="020B0604020202020204" pitchFamily="34" charset="0"/>
              </a:rPr>
              <a:t>Methal</a:t>
            </a:r>
            <a:r>
              <a:rPr lang="en-US" sz="4400" b="1" dirty="0" smtClean="0">
                <a:solidFill>
                  <a:schemeClr val="tx1"/>
                </a:solidFill>
                <a:latin typeface="Arial" panose="020B0604020202020204" pitchFamily="34" charset="0"/>
                <a:cs typeface="Arial" panose="020B0604020202020204" pitchFamily="34" charset="0"/>
              </a:rPr>
              <a:t> A. </a:t>
            </a:r>
            <a:r>
              <a:rPr lang="en-US" sz="4400" b="1" dirty="0" err="1" smtClean="0">
                <a:solidFill>
                  <a:schemeClr val="tx1"/>
                </a:solidFill>
                <a:latin typeface="Arial" panose="020B0604020202020204" pitchFamily="34" charset="0"/>
                <a:cs typeface="Arial" panose="020B0604020202020204" pitchFamily="34" charset="0"/>
              </a:rPr>
              <a:t>Alrubaie</a:t>
            </a:r>
            <a:endParaRPr lang="en-US" sz="4400" b="1" dirty="0" smtClean="0">
              <a:solidFill>
                <a:schemeClr val="tx1"/>
              </a:solidFill>
              <a:latin typeface="Arial" panose="020B0604020202020204" pitchFamily="34" charset="0"/>
              <a:cs typeface="Arial" panose="020B0604020202020204" pitchFamily="34" charset="0"/>
            </a:endParaRPr>
          </a:p>
          <a:p>
            <a:r>
              <a:rPr lang="en-US" sz="4000" dirty="0" smtClean="0">
                <a:solidFill>
                  <a:schemeClr val="tx1"/>
                </a:solidFill>
                <a:latin typeface="Arial" panose="020B0604020202020204" pitchFamily="34" charset="0"/>
                <a:cs typeface="Arial" panose="020B0604020202020204" pitchFamily="34" charset="0"/>
              </a:rPr>
              <a:t>Assistant professor</a:t>
            </a:r>
          </a:p>
          <a:p>
            <a:r>
              <a:rPr lang="en-US" sz="4000" dirty="0" smtClean="0">
                <a:solidFill>
                  <a:schemeClr val="tx1"/>
                </a:solidFill>
                <a:latin typeface="Arial" panose="020B0604020202020204" pitchFamily="34" charset="0"/>
                <a:cs typeface="Arial" panose="020B0604020202020204" pitchFamily="34" charset="0"/>
              </a:rPr>
              <a:t>Department of Gynecology&amp; Obstetrics</a:t>
            </a:r>
          </a:p>
          <a:p>
            <a:endParaRPr lang="ar-IQ"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3513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0"/>
            <a:ext cx="11925835" cy="6658377"/>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l"/>
            <a:r>
              <a:rPr lang="en-US" sz="3200" b="1" dirty="0" smtClean="0">
                <a:solidFill>
                  <a:schemeClr val="tx1"/>
                </a:solidFill>
                <a:latin typeface="Arial" panose="020B0604020202020204" pitchFamily="34" charset="0"/>
                <a:cs typeface="Arial" panose="020B0604020202020204" pitchFamily="34" charset="0"/>
              </a:rPr>
              <a:t>Rectocele:-                                                                                                    </a:t>
            </a:r>
            <a:r>
              <a:rPr lang="en-US" sz="3200" dirty="0" smtClean="0">
                <a:solidFill>
                  <a:schemeClr val="tx1"/>
                </a:solidFill>
                <a:latin typeface="Arial" panose="020B0604020202020204" pitchFamily="34" charset="0"/>
                <a:cs typeface="Arial" panose="020B0604020202020204" pitchFamily="34" charset="0"/>
              </a:rPr>
              <a:t>It is treated by (</a:t>
            </a:r>
            <a:r>
              <a:rPr lang="en-US" sz="3200" b="1" dirty="0" smtClean="0">
                <a:solidFill>
                  <a:schemeClr val="tx1"/>
                </a:solidFill>
                <a:latin typeface="Arial" panose="020B0604020202020204" pitchFamily="34" charset="0"/>
                <a:cs typeface="Arial" panose="020B0604020202020204" pitchFamily="34" charset="0"/>
              </a:rPr>
              <a:t>posterior repair or </a:t>
            </a:r>
            <a:r>
              <a:rPr lang="en-US" sz="3200" b="1" dirty="0" err="1" smtClean="0">
                <a:solidFill>
                  <a:schemeClr val="tx1"/>
                </a:solidFill>
                <a:latin typeface="Arial" panose="020B0604020202020204" pitchFamily="34" charset="0"/>
                <a:cs typeface="Arial" panose="020B0604020202020204" pitchFamily="34" charset="0"/>
              </a:rPr>
              <a:t>colporrhaphy</a:t>
            </a:r>
            <a:r>
              <a:rPr lang="en-US" sz="3200" b="1" dirty="0" smtClean="0">
                <a:solidFill>
                  <a:schemeClr val="tx1"/>
                </a:solidFill>
                <a:latin typeface="Arial" panose="020B0604020202020204" pitchFamily="34" charset="0"/>
                <a:cs typeface="Arial" panose="020B0604020202020204" pitchFamily="34" charset="0"/>
              </a:rPr>
              <a:t>) </a:t>
            </a:r>
            <a:r>
              <a:rPr lang="en-US" sz="3200" dirty="0" smtClean="0">
                <a:solidFill>
                  <a:schemeClr val="tx1"/>
                </a:solidFill>
                <a:latin typeface="Arial" panose="020B0604020202020204" pitchFamily="34" charset="0"/>
                <a:cs typeface="Arial" panose="020B0604020202020204" pitchFamily="34" charset="0"/>
              </a:rPr>
              <a:t>which has the same principles as the anterior repair but the act on posterior vaginal wall.                                                                            </a:t>
            </a:r>
            <a:r>
              <a:rPr lang="en-US" sz="3200" b="1" dirty="0" smtClean="0">
                <a:solidFill>
                  <a:schemeClr val="tx1"/>
                </a:solidFill>
                <a:latin typeface="Arial" panose="020B0604020202020204" pitchFamily="34" charset="0"/>
                <a:cs typeface="Arial" panose="020B0604020202020204" pitchFamily="34" charset="0"/>
              </a:rPr>
              <a:t>Utero-vaginal prolapse:-                                                                      1. Manchester operation</a:t>
            </a:r>
            <a:r>
              <a:rPr lang="en-US" sz="3200" b="1" dirty="0" smtClean="0">
                <a:solidFill>
                  <a:schemeClr val="tx1"/>
                </a:solidFill>
                <a:latin typeface="Arial" panose="020B0604020202020204" pitchFamily="34" charset="0"/>
                <a:cs typeface="Arial" panose="020B0604020202020204" pitchFamily="34" charset="0"/>
              </a:rPr>
              <a:t>:-                                                              *</a:t>
            </a:r>
            <a:r>
              <a:rPr lang="en-US" sz="3200" dirty="0" smtClean="0">
                <a:solidFill>
                  <a:schemeClr val="tx1"/>
                </a:solidFill>
                <a:latin typeface="Arial" panose="020B0604020202020204" pitchFamily="34" charset="0"/>
                <a:cs typeface="Arial" panose="020B0604020202020204" pitchFamily="34" charset="0"/>
              </a:rPr>
              <a:t>Indicated in those who wish to conserve uterus for fertility.                       * Involve partial amputation of the cervix with approximation of cardinal ligament below the retained cervix.                                                * Usually associated with anterior &amp; posterior repair.                                     * It is complicated by cervical incompetence.                                                </a:t>
            </a:r>
            <a:r>
              <a:rPr lang="en-US" sz="3200" b="1" dirty="0" smtClean="0">
                <a:solidFill>
                  <a:schemeClr val="tx1"/>
                </a:solidFill>
                <a:latin typeface="Arial" panose="020B0604020202020204" pitchFamily="34" charset="0"/>
                <a:cs typeface="Arial" panose="020B0604020202020204" pitchFamily="34" charset="0"/>
              </a:rPr>
              <a:t>2. Vaginal hysterectomy:-                                                                               </a:t>
            </a:r>
            <a:r>
              <a:rPr lang="en-US" sz="3200" dirty="0" smtClean="0">
                <a:solidFill>
                  <a:schemeClr val="tx1"/>
                </a:solidFill>
                <a:latin typeface="Arial" panose="020B0604020202020204" pitchFamily="34" charset="0"/>
                <a:cs typeface="Arial" panose="020B0604020202020204" pitchFamily="34" charset="0"/>
              </a:rPr>
              <a:t>Indicated in those with third degree prolapse, those not want to conserve uterus &amp; in menopausal women.</a:t>
            </a:r>
            <a:endParaRPr lang="ar-IQ"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4184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546" y="0"/>
            <a:ext cx="12037454" cy="6709893"/>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l"/>
            <a:r>
              <a:rPr lang="en-US" sz="3200" b="1" dirty="0" smtClean="0">
                <a:solidFill>
                  <a:schemeClr val="tx1"/>
                </a:solidFill>
                <a:latin typeface="Arial" panose="020B0604020202020204" pitchFamily="34" charset="0"/>
                <a:cs typeface="Arial" panose="020B0604020202020204" pitchFamily="34" charset="0"/>
              </a:rPr>
              <a:t>3. </a:t>
            </a:r>
            <a:r>
              <a:rPr lang="en-US" sz="3200" b="1" dirty="0" err="1" smtClean="0">
                <a:solidFill>
                  <a:schemeClr val="tx1"/>
                </a:solidFill>
                <a:latin typeface="Arial" panose="020B0604020202020204" pitchFamily="34" charset="0"/>
                <a:cs typeface="Arial" panose="020B0604020202020204" pitchFamily="34" charset="0"/>
              </a:rPr>
              <a:t>Sacro-hysteropexy</a:t>
            </a:r>
            <a:r>
              <a:rPr lang="en-US" sz="3200" b="1" dirty="0" smtClean="0">
                <a:solidFill>
                  <a:schemeClr val="tx1"/>
                </a:solidFill>
                <a:latin typeface="Arial" panose="020B0604020202020204" pitchFamily="34" charset="0"/>
                <a:cs typeface="Arial" panose="020B0604020202020204" pitchFamily="34" charset="0"/>
              </a:rPr>
              <a:t>:-                                                                                   </a:t>
            </a:r>
            <a:r>
              <a:rPr lang="en-US" sz="3200" dirty="0" smtClean="0">
                <a:solidFill>
                  <a:schemeClr val="tx1"/>
                </a:solidFill>
                <a:latin typeface="Arial" panose="020B0604020202020204" pitchFamily="34" charset="0"/>
                <a:cs typeface="Arial" panose="020B0604020202020204" pitchFamily="34" charset="0"/>
              </a:rPr>
              <a:t>It is an abdominal operation done if uterine conservation is required. The utero-sacral junction is attached to longitudinal ligaments of sacrum using synthetic mesh then close pouch of Douglas (P.O.D.).                                                                                          </a:t>
            </a:r>
            <a:r>
              <a:rPr lang="en-US" sz="3200" b="1" dirty="0" smtClean="0">
                <a:solidFill>
                  <a:schemeClr val="tx1"/>
                </a:solidFill>
                <a:latin typeface="Arial" panose="020B0604020202020204" pitchFamily="34" charset="0"/>
                <a:cs typeface="Arial" panose="020B0604020202020204" pitchFamily="34" charset="0"/>
              </a:rPr>
              <a:t>4. Vault prolapse:-                                                                                   1. </a:t>
            </a:r>
            <a:r>
              <a:rPr lang="en-US" sz="3200" b="1" dirty="0" err="1" smtClean="0">
                <a:solidFill>
                  <a:schemeClr val="tx1"/>
                </a:solidFill>
                <a:latin typeface="Arial" panose="020B0604020202020204" pitchFamily="34" charset="0"/>
                <a:cs typeface="Arial" panose="020B0604020202020204" pitchFamily="34" charset="0"/>
              </a:rPr>
              <a:t>sacro-colpopexy</a:t>
            </a:r>
            <a:r>
              <a:rPr lang="en-US" sz="3200" b="1" dirty="0" smtClean="0">
                <a:solidFill>
                  <a:schemeClr val="tx1"/>
                </a:solidFill>
                <a:latin typeface="Arial" panose="020B0604020202020204" pitchFamily="34" charset="0"/>
                <a:cs typeface="Arial" panose="020B0604020202020204" pitchFamily="34" charset="0"/>
              </a:rPr>
              <a:t>:-                                                                                     </a:t>
            </a:r>
            <a:r>
              <a:rPr lang="en-US" sz="3200" dirty="0" smtClean="0">
                <a:solidFill>
                  <a:schemeClr val="tx1"/>
                </a:solidFill>
                <a:latin typeface="Arial" panose="020B0604020202020204" pitchFamily="34" charset="0"/>
                <a:cs typeface="Arial" panose="020B0604020202020204" pitchFamily="34" charset="0"/>
              </a:rPr>
              <a:t>It is similar to </a:t>
            </a:r>
            <a:r>
              <a:rPr lang="en-US" sz="3200" dirty="0" err="1" smtClean="0">
                <a:solidFill>
                  <a:schemeClr val="tx1"/>
                </a:solidFill>
                <a:latin typeface="Arial" panose="020B0604020202020204" pitchFamily="34" charset="0"/>
                <a:cs typeface="Arial" panose="020B0604020202020204" pitchFamily="34" charset="0"/>
              </a:rPr>
              <a:t>sacro-hysteropexy</a:t>
            </a:r>
            <a:r>
              <a:rPr lang="en-US" sz="3200" dirty="0" smtClean="0">
                <a:solidFill>
                  <a:schemeClr val="tx1"/>
                </a:solidFill>
                <a:latin typeface="Arial" panose="020B0604020202020204" pitchFamily="34" charset="0"/>
                <a:cs typeface="Arial" panose="020B0604020202020204" pitchFamily="34" charset="0"/>
              </a:rPr>
              <a:t> but the inverted vaginal vault is attached to sacrum using synthetic mesh.                                                      </a:t>
            </a:r>
            <a:r>
              <a:rPr lang="en-US" sz="3200" b="1" dirty="0" smtClean="0">
                <a:solidFill>
                  <a:schemeClr val="tx1"/>
                </a:solidFill>
                <a:latin typeface="Arial" panose="020B0604020202020204" pitchFamily="34" charset="0"/>
                <a:cs typeface="Arial" panose="020B0604020202020204" pitchFamily="34" charset="0"/>
              </a:rPr>
              <a:t>2. </a:t>
            </a:r>
            <a:r>
              <a:rPr lang="en-US" sz="3200" b="1" dirty="0" err="1" smtClean="0">
                <a:solidFill>
                  <a:schemeClr val="tx1"/>
                </a:solidFill>
                <a:latin typeface="Arial" panose="020B0604020202020204" pitchFamily="34" charset="0"/>
                <a:cs typeface="Arial" panose="020B0604020202020204" pitchFamily="34" charset="0"/>
              </a:rPr>
              <a:t>Sacro-spinous</a:t>
            </a:r>
            <a:r>
              <a:rPr lang="en-US" sz="3200" b="1" dirty="0" smtClean="0">
                <a:solidFill>
                  <a:schemeClr val="tx1"/>
                </a:solidFill>
                <a:latin typeface="Arial" panose="020B0604020202020204" pitchFamily="34" charset="0"/>
                <a:cs typeface="Arial" panose="020B0604020202020204" pitchFamily="34" charset="0"/>
              </a:rPr>
              <a:t> fixation:-                                                                         </a:t>
            </a:r>
            <a:r>
              <a:rPr lang="en-US" sz="3200" dirty="0" smtClean="0">
                <a:solidFill>
                  <a:schemeClr val="tx1"/>
                </a:solidFill>
                <a:latin typeface="Arial" panose="020B0604020202020204" pitchFamily="34" charset="0"/>
                <a:cs typeface="Arial" panose="020B0604020202020204" pitchFamily="34" charset="0"/>
              </a:rPr>
              <a:t>It is done through vaginal route where the vaginal vault is attached to lateral ligaments of </a:t>
            </a:r>
            <a:r>
              <a:rPr lang="en-US" sz="3200" dirty="0" err="1" smtClean="0">
                <a:solidFill>
                  <a:schemeClr val="tx1"/>
                </a:solidFill>
                <a:latin typeface="Arial" panose="020B0604020202020204" pitchFamily="34" charset="0"/>
                <a:cs typeface="Arial" panose="020B0604020202020204" pitchFamily="34" charset="0"/>
              </a:rPr>
              <a:t>ischeal</a:t>
            </a:r>
            <a:r>
              <a:rPr lang="en-US" sz="3200" dirty="0" smtClean="0">
                <a:solidFill>
                  <a:schemeClr val="tx1"/>
                </a:solidFill>
                <a:latin typeface="Arial" panose="020B0604020202020204" pitchFamily="34" charset="0"/>
                <a:cs typeface="Arial" panose="020B0604020202020204" pitchFamily="34" charset="0"/>
              </a:rPr>
              <a:t> spine. </a:t>
            </a:r>
            <a:endParaRPr lang="ar-IQ"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9173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335" y="90152"/>
            <a:ext cx="11797047" cy="6086811"/>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endParaRPr lang="en-US" sz="9600" i="1" dirty="0" smtClean="0">
              <a:latin typeface="Arial" panose="020B0604020202020204" pitchFamily="34" charset="0"/>
              <a:cs typeface="Arial" panose="020B0604020202020204" pitchFamily="34" charset="0"/>
            </a:endParaRPr>
          </a:p>
          <a:p>
            <a:pPr algn="ctr"/>
            <a:endParaRPr lang="en-US" sz="9600" i="1" dirty="0">
              <a:latin typeface="Arial" panose="020B0604020202020204" pitchFamily="34" charset="0"/>
              <a:cs typeface="Arial" panose="020B0604020202020204" pitchFamily="34" charset="0"/>
            </a:endParaRPr>
          </a:p>
          <a:p>
            <a:pPr algn="ctr"/>
            <a:r>
              <a:rPr lang="en-US" sz="9600" i="1" dirty="0" smtClean="0">
                <a:solidFill>
                  <a:schemeClr val="tx1"/>
                </a:solidFill>
                <a:latin typeface="Arial" panose="020B0604020202020204" pitchFamily="34" charset="0"/>
                <a:cs typeface="Arial" panose="020B0604020202020204" pitchFamily="34" charset="0"/>
              </a:rPr>
              <a:t>Thank you</a:t>
            </a:r>
            <a:endParaRPr lang="ar-IQ" sz="96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0411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Objectives</a:t>
            </a:r>
            <a:endParaRPr lang="ar-IQ"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 y="1532586"/>
            <a:ext cx="12192000" cy="5325413"/>
          </a:xfrm>
        </p:spPr>
        <p:style>
          <a:lnRef idx="1">
            <a:schemeClr val="dk1"/>
          </a:lnRef>
          <a:fillRef idx="2">
            <a:schemeClr val="dk1"/>
          </a:fillRef>
          <a:effectRef idx="1">
            <a:schemeClr val="dk1"/>
          </a:effectRef>
          <a:fontRef idx="minor">
            <a:schemeClr val="dk1"/>
          </a:fontRef>
        </p:style>
        <p:txBody>
          <a:bodyPr/>
          <a:lstStyle/>
          <a:p>
            <a:pPr algn="l"/>
            <a:r>
              <a:rPr lang="en-US" sz="3600" dirty="0" smtClean="0">
                <a:latin typeface="Arial" panose="020B0604020202020204" pitchFamily="34" charset="0"/>
                <a:cs typeface="Arial" panose="020B0604020202020204" pitchFamily="34" charset="0"/>
              </a:rPr>
              <a:t>What is the definition of genital prolapse.</a:t>
            </a:r>
          </a:p>
          <a:p>
            <a:pPr algn="l"/>
            <a:r>
              <a:rPr lang="en-US" sz="3600" dirty="0" smtClean="0">
                <a:latin typeface="Arial" panose="020B0604020202020204" pitchFamily="34" charset="0"/>
                <a:cs typeface="Arial" panose="020B0604020202020204" pitchFamily="34" charset="0"/>
              </a:rPr>
              <a:t>How we classify this condition.</a:t>
            </a:r>
          </a:p>
          <a:p>
            <a:pPr algn="l"/>
            <a:r>
              <a:rPr lang="en-US" sz="3600" dirty="0" smtClean="0">
                <a:latin typeface="Arial" panose="020B0604020202020204" pitchFamily="34" charset="0"/>
                <a:cs typeface="Arial" panose="020B0604020202020204" pitchFamily="34" charset="0"/>
              </a:rPr>
              <a:t>How frequent genital prolapse affect the women.</a:t>
            </a:r>
          </a:p>
          <a:p>
            <a:pPr algn="l"/>
            <a:r>
              <a:rPr lang="en-US" sz="3600" dirty="0" smtClean="0">
                <a:latin typeface="Arial" panose="020B0604020202020204" pitchFamily="34" charset="0"/>
                <a:cs typeface="Arial" panose="020B0604020202020204" pitchFamily="34" charset="0"/>
              </a:rPr>
              <a:t>What are the etiology behind this problem.</a:t>
            </a:r>
          </a:p>
          <a:p>
            <a:pPr algn="l"/>
            <a:r>
              <a:rPr lang="en-US" sz="3600" dirty="0" smtClean="0">
                <a:latin typeface="Arial" panose="020B0604020202020204" pitchFamily="34" charset="0"/>
                <a:cs typeface="Arial" panose="020B0604020202020204" pitchFamily="34" charset="0"/>
              </a:rPr>
              <a:t>How we can diagnose the prolapse from clinical features &amp; examination.</a:t>
            </a:r>
          </a:p>
          <a:p>
            <a:pPr algn="l"/>
            <a:r>
              <a:rPr lang="en-US" sz="3600" dirty="0" smtClean="0">
                <a:latin typeface="Arial" panose="020B0604020202020204" pitchFamily="34" charset="0"/>
                <a:cs typeface="Arial" panose="020B0604020202020204" pitchFamily="34" charset="0"/>
              </a:rPr>
              <a:t>What are the methods of treatment.</a:t>
            </a:r>
            <a:endParaRPr lang="ar-IQ"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4538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2" y="109470"/>
            <a:ext cx="12101848" cy="674853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l"/>
            <a:r>
              <a:rPr lang="en-US" sz="4000" b="1" i="1" dirty="0" smtClean="0">
                <a:solidFill>
                  <a:srgbClr val="C00000"/>
                </a:solidFill>
                <a:latin typeface="Arial" panose="020B0604020202020204" pitchFamily="34" charset="0"/>
                <a:cs typeface="Arial" panose="020B0604020202020204" pitchFamily="34" charset="0"/>
              </a:rPr>
              <a:t>Definition:- </a:t>
            </a:r>
            <a:r>
              <a:rPr lang="en-US" sz="3600" dirty="0" smtClean="0">
                <a:solidFill>
                  <a:schemeClr val="tx1"/>
                </a:solidFill>
                <a:latin typeface="Arial" panose="020B0604020202020204" pitchFamily="34" charset="0"/>
                <a:cs typeface="Arial" panose="020B0604020202020204" pitchFamily="34" charset="0"/>
              </a:rPr>
              <a:t>It is the descent of an organ beyond its normal confines.                                               </a:t>
            </a:r>
            <a:r>
              <a:rPr lang="en-US" sz="4000" b="1" i="1" dirty="0" smtClean="0">
                <a:solidFill>
                  <a:srgbClr val="C00000"/>
                </a:solidFill>
                <a:latin typeface="Arial" panose="020B0604020202020204" pitchFamily="34" charset="0"/>
                <a:cs typeface="Arial" panose="020B0604020202020204" pitchFamily="34" charset="0"/>
              </a:rPr>
              <a:t>Classification:-                                                                              </a:t>
            </a:r>
            <a:r>
              <a:rPr lang="en-US" sz="3600" b="1" dirty="0" smtClean="0">
                <a:solidFill>
                  <a:schemeClr val="tx1"/>
                </a:solidFill>
                <a:latin typeface="Arial" panose="020B0604020202020204" pitchFamily="34" charset="0"/>
                <a:cs typeface="Arial" panose="020B0604020202020204" pitchFamily="34" charset="0"/>
              </a:rPr>
              <a:t>1. Anterior vaginal wall prolapse:-                                 </a:t>
            </a:r>
            <a:r>
              <a:rPr lang="en-US" sz="3200" b="1" dirty="0" smtClean="0">
                <a:solidFill>
                  <a:schemeClr val="tx1"/>
                </a:solidFill>
                <a:latin typeface="Arial" panose="020B0604020202020204" pitchFamily="34" charset="0"/>
                <a:cs typeface="Arial" panose="020B0604020202020204" pitchFamily="34" charset="0"/>
              </a:rPr>
              <a:t>a. </a:t>
            </a:r>
            <a:r>
              <a:rPr lang="en-US" sz="3200" b="1" dirty="0" err="1" smtClean="0">
                <a:solidFill>
                  <a:schemeClr val="tx1"/>
                </a:solidFill>
                <a:latin typeface="Arial" panose="020B0604020202020204" pitchFamily="34" charset="0"/>
                <a:cs typeface="Arial" panose="020B0604020202020204" pitchFamily="34" charset="0"/>
              </a:rPr>
              <a:t>Urethrocele</a:t>
            </a:r>
            <a:r>
              <a:rPr lang="en-US" sz="3200" b="1" dirty="0" smtClean="0">
                <a:solidFill>
                  <a:schemeClr val="tx1"/>
                </a:solidFill>
                <a:latin typeface="Arial" panose="020B0604020202020204" pitchFamily="34" charset="0"/>
                <a:cs typeface="Arial" panose="020B0604020202020204" pitchFamily="34" charset="0"/>
              </a:rPr>
              <a:t>:- </a:t>
            </a:r>
            <a:r>
              <a:rPr lang="en-US" sz="3200" dirty="0" smtClean="0">
                <a:solidFill>
                  <a:schemeClr val="tx1"/>
                </a:solidFill>
                <a:latin typeface="Arial" panose="020B0604020202020204" pitchFamily="34" charset="0"/>
                <a:cs typeface="Arial" panose="020B0604020202020204" pitchFamily="34" charset="0"/>
              </a:rPr>
              <a:t>Descent of urethra.                                                           </a:t>
            </a:r>
            <a:r>
              <a:rPr lang="en-US" sz="3200" b="1" dirty="0" smtClean="0">
                <a:solidFill>
                  <a:schemeClr val="tx1"/>
                </a:solidFill>
                <a:latin typeface="Arial" panose="020B0604020202020204" pitchFamily="34" charset="0"/>
                <a:cs typeface="Arial" panose="020B0604020202020204" pitchFamily="34" charset="0"/>
              </a:rPr>
              <a:t>b. Cystocele:- </a:t>
            </a:r>
            <a:r>
              <a:rPr lang="en-US" sz="3200" dirty="0" smtClean="0">
                <a:solidFill>
                  <a:schemeClr val="tx1"/>
                </a:solidFill>
                <a:latin typeface="Arial" panose="020B0604020202020204" pitchFamily="34" charset="0"/>
                <a:cs typeface="Arial" panose="020B0604020202020204" pitchFamily="34" charset="0"/>
              </a:rPr>
              <a:t>Descent of bladder.                                                               </a:t>
            </a:r>
            <a:r>
              <a:rPr lang="en-US" sz="3200" b="1" dirty="0" smtClean="0">
                <a:solidFill>
                  <a:schemeClr val="tx1"/>
                </a:solidFill>
                <a:latin typeface="Arial" panose="020B0604020202020204" pitchFamily="34" charset="0"/>
                <a:cs typeface="Arial" panose="020B0604020202020204" pitchFamily="34" charset="0"/>
              </a:rPr>
              <a:t>C.</a:t>
            </a:r>
            <a:r>
              <a:rPr lang="en-US" sz="3200" dirty="0" smtClean="0">
                <a:solidFill>
                  <a:schemeClr val="tx1"/>
                </a:solidFill>
                <a:latin typeface="Arial" panose="020B0604020202020204" pitchFamily="34" charset="0"/>
                <a:cs typeface="Arial" panose="020B0604020202020204" pitchFamily="34" charset="0"/>
              </a:rPr>
              <a:t> </a:t>
            </a:r>
            <a:r>
              <a:rPr lang="en-US" sz="3200" b="1" dirty="0" err="1" smtClean="0">
                <a:solidFill>
                  <a:schemeClr val="tx1"/>
                </a:solidFill>
                <a:latin typeface="Arial" panose="020B0604020202020204" pitchFamily="34" charset="0"/>
                <a:cs typeface="Arial" panose="020B0604020202020204" pitchFamily="34" charset="0"/>
              </a:rPr>
              <a:t>Cysto-urethrocele</a:t>
            </a:r>
            <a:r>
              <a:rPr lang="en-US" sz="3200" b="1" dirty="0" smtClean="0">
                <a:solidFill>
                  <a:schemeClr val="tx1"/>
                </a:solidFill>
                <a:latin typeface="Arial" panose="020B0604020202020204" pitchFamily="34" charset="0"/>
                <a:cs typeface="Arial" panose="020B0604020202020204" pitchFamily="34" charset="0"/>
              </a:rPr>
              <a:t>:- </a:t>
            </a:r>
            <a:r>
              <a:rPr lang="en-US" sz="3200" dirty="0" smtClean="0">
                <a:solidFill>
                  <a:schemeClr val="tx1"/>
                </a:solidFill>
                <a:latin typeface="Arial" panose="020B0604020202020204" pitchFamily="34" charset="0"/>
                <a:cs typeface="Arial" panose="020B0604020202020204" pitchFamily="34" charset="0"/>
              </a:rPr>
              <a:t>Descent of both urethra &amp; bladder. </a:t>
            </a:r>
            <a:r>
              <a:rPr lang="en-US" sz="3600" b="1" dirty="0" smtClean="0">
                <a:solidFill>
                  <a:schemeClr val="tx1"/>
                </a:solidFill>
                <a:latin typeface="Arial" panose="020B0604020202020204" pitchFamily="34" charset="0"/>
                <a:cs typeface="Arial" panose="020B0604020202020204" pitchFamily="34" charset="0"/>
              </a:rPr>
              <a:t>2.Posterior vaginal wall prolapse:-                                  </a:t>
            </a:r>
            <a:r>
              <a:rPr lang="en-US" sz="3200" b="1" dirty="0" smtClean="0">
                <a:solidFill>
                  <a:schemeClr val="tx1"/>
                </a:solidFill>
                <a:latin typeface="Arial" panose="020B0604020202020204" pitchFamily="34" charset="0"/>
                <a:cs typeface="Arial" panose="020B0604020202020204" pitchFamily="34" charset="0"/>
              </a:rPr>
              <a:t>a. Rectocele:- </a:t>
            </a:r>
            <a:r>
              <a:rPr lang="en-US" sz="3200" dirty="0" smtClean="0">
                <a:solidFill>
                  <a:schemeClr val="tx1"/>
                </a:solidFill>
                <a:latin typeface="Arial" panose="020B0604020202020204" pitchFamily="34" charset="0"/>
                <a:cs typeface="Arial" panose="020B0604020202020204" pitchFamily="34" charset="0"/>
              </a:rPr>
              <a:t>Descent of rectum.                                                                    </a:t>
            </a:r>
            <a:r>
              <a:rPr lang="en-US" sz="3200" b="1" dirty="0" smtClean="0">
                <a:solidFill>
                  <a:schemeClr val="tx1"/>
                </a:solidFill>
                <a:latin typeface="Arial" panose="020B0604020202020204" pitchFamily="34" charset="0"/>
                <a:cs typeface="Arial" panose="020B0604020202020204" pitchFamily="34" charset="0"/>
              </a:rPr>
              <a:t>b</a:t>
            </a:r>
            <a:r>
              <a:rPr lang="en-US" sz="3200" dirty="0" smtClean="0">
                <a:solidFill>
                  <a:schemeClr val="tx1"/>
                </a:solidFill>
                <a:latin typeface="Arial" panose="020B0604020202020204" pitchFamily="34" charset="0"/>
                <a:cs typeface="Arial" panose="020B0604020202020204" pitchFamily="34" charset="0"/>
              </a:rPr>
              <a:t>. </a:t>
            </a:r>
            <a:r>
              <a:rPr lang="en-US" sz="3200" b="1" dirty="0" smtClean="0">
                <a:solidFill>
                  <a:schemeClr val="tx1"/>
                </a:solidFill>
                <a:latin typeface="Arial" panose="020B0604020202020204" pitchFamily="34" charset="0"/>
                <a:cs typeface="Arial" panose="020B0604020202020204" pitchFamily="34" charset="0"/>
              </a:rPr>
              <a:t>Enterocele:- </a:t>
            </a:r>
            <a:r>
              <a:rPr lang="en-US" sz="3200" dirty="0" smtClean="0">
                <a:solidFill>
                  <a:schemeClr val="tx1"/>
                </a:solidFill>
                <a:latin typeface="Arial" panose="020B0604020202020204" pitchFamily="34" charset="0"/>
                <a:cs typeface="Arial" panose="020B0604020202020204" pitchFamily="34" charset="0"/>
              </a:rPr>
              <a:t>Descent of small bowel.                                            </a:t>
            </a:r>
            <a:r>
              <a:rPr lang="en-US" sz="3600" b="1" dirty="0" smtClean="0">
                <a:solidFill>
                  <a:schemeClr val="tx1"/>
                </a:solidFill>
                <a:latin typeface="Arial" panose="020B0604020202020204" pitchFamily="34" charset="0"/>
                <a:cs typeface="Arial" panose="020B0604020202020204" pitchFamily="34" charset="0"/>
              </a:rPr>
              <a:t>3.Apical-vaginal prolapse:-                                                            </a:t>
            </a:r>
            <a:r>
              <a:rPr lang="en-US" sz="3200" b="1" dirty="0" smtClean="0">
                <a:solidFill>
                  <a:schemeClr val="tx1"/>
                </a:solidFill>
                <a:latin typeface="Arial" panose="020B0604020202020204" pitchFamily="34" charset="0"/>
                <a:cs typeface="Arial" panose="020B0604020202020204" pitchFamily="34" charset="0"/>
              </a:rPr>
              <a:t>a. Utero-vaginal:-</a:t>
            </a:r>
            <a:r>
              <a:rPr lang="en-US" sz="3200" dirty="0" smtClean="0">
                <a:solidFill>
                  <a:schemeClr val="tx1"/>
                </a:solidFill>
                <a:latin typeface="Arial" panose="020B0604020202020204" pitchFamily="34" charset="0"/>
                <a:cs typeface="Arial" panose="020B0604020202020204" pitchFamily="34" charset="0"/>
              </a:rPr>
              <a:t>Descent of uterus with inversion of vaginal apex.                                                                                                         </a:t>
            </a:r>
            <a:r>
              <a:rPr lang="en-US" sz="3200" b="1" dirty="0" smtClean="0">
                <a:solidFill>
                  <a:schemeClr val="tx1"/>
                </a:solidFill>
                <a:latin typeface="Arial" panose="020B0604020202020204" pitchFamily="34" charset="0"/>
                <a:cs typeface="Arial" panose="020B0604020202020204" pitchFamily="34" charset="0"/>
              </a:rPr>
              <a:t>b. Vault prolapse:- </a:t>
            </a:r>
            <a:r>
              <a:rPr lang="en-US" sz="3200" dirty="0" smtClean="0">
                <a:solidFill>
                  <a:schemeClr val="tx1"/>
                </a:solidFill>
                <a:latin typeface="Arial" panose="020B0604020202020204" pitchFamily="34" charset="0"/>
                <a:cs typeface="Arial" panose="020B0604020202020204" pitchFamily="34" charset="0"/>
              </a:rPr>
              <a:t>Post-hysterectomy inversion of vaginal apex.</a:t>
            </a:r>
            <a:endParaRPr lang="ar-IQ"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9562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9026"/>
            <a:ext cx="12072730" cy="658633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l"/>
            <a:r>
              <a:rPr lang="en-US" sz="3600" b="1" dirty="0" smtClean="0">
                <a:solidFill>
                  <a:schemeClr val="tx1"/>
                </a:solidFill>
                <a:latin typeface="Arial" panose="020B0604020202020204" pitchFamily="34" charset="0"/>
                <a:cs typeface="Arial" panose="020B0604020202020204" pitchFamily="34" charset="0"/>
              </a:rPr>
              <a:t>4. Uterine prolapse:- </a:t>
            </a:r>
            <a:r>
              <a:rPr lang="en-US" sz="3200" dirty="0" smtClean="0">
                <a:solidFill>
                  <a:schemeClr val="tx1"/>
                </a:solidFill>
                <a:latin typeface="Arial" panose="020B0604020202020204" pitchFamily="34" charset="0"/>
                <a:cs typeface="Arial" panose="020B0604020202020204" pitchFamily="34" charset="0"/>
              </a:rPr>
              <a:t>It is of three types:-                                                </a:t>
            </a:r>
            <a:r>
              <a:rPr lang="en-US" sz="3200" b="1" dirty="0" smtClean="0">
                <a:solidFill>
                  <a:schemeClr val="tx1"/>
                </a:solidFill>
                <a:latin typeface="Arial" panose="020B0604020202020204" pitchFamily="34" charset="0"/>
                <a:cs typeface="Arial" panose="020B0604020202020204" pitchFamily="34" charset="0"/>
              </a:rPr>
              <a:t>a. First degree:- </a:t>
            </a:r>
            <a:r>
              <a:rPr lang="en-US" sz="3200" dirty="0" smtClean="0">
                <a:solidFill>
                  <a:schemeClr val="tx1"/>
                </a:solidFill>
                <a:latin typeface="Arial" panose="020B0604020202020204" pitchFamily="34" charset="0"/>
                <a:cs typeface="Arial" panose="020B0604020202020204" pitchFamily="34" charset="0"/>
              </a:rPr>
              <a:t>Descent of uterus within vagina.                                </a:t>
            </a:r>
            <a:r>
              <a:rPr lang="en-US" sz="3200" b="1" dirty="0" smtClean="0">
                <a:solidFill>
                  <a:schemeClr val="tx1"/>
                </a:solidFill>
                <a:latin typeface="Arial" panose="020B0604020202020204" pitchFamily="34" charset="0"/>
                <a:cs typeface="Arial" panose="020B0604020202020204" pitchFamily="34" charset="0"/>
              </a:rPr>
              <a:t>b. Second degree:- </a:t>
            </a:r>
            <a:r>
              <a:rPr lang="en-US" sz="3200" dirty="0" smtClean="0">
                <a:solidFill>
                  <a:schemeClr val="tx1"/>
                </a:solidFill>
                <a:latin typeface="Arial" panose="020B0604020202020204" pitchFamily="34" charset="0"/>
                <a:cs typeface="Arial" panose="020B0604020202020204" pitchFamily="34" charset="0"/>
              </a:rPr>
              <a:t>Descent of uterus down up to introits (vaginal orifice).</a:t>
            </a:r>
            <a:r>
              <a:rPr lang="en-US" sz="3200" b="1" dirty="0" smtClean="0">
                <a:solidFill>
                  <a:schemeClr val="tx1"/>
                </a:solidFill>
                <a:latin typeface="Arial" panose="020B0604020202020204" pitchFamily="34" charset="0"/>
                <a:cs typeface="Arial" panose="020B0604020202020204" pitchFamily="34" charset="0"/>
              </a:rPr>
              <a:t>.                                                                                        c. Third degree:- </a:t>
            </a:r>
            <a:r>
              <a:rPr lang="en-US" sz="3200" dirty="0" smtClean="0">
                <a:solidFill>
                  <a:schemeClr val="tx1"/>
                </a:solidFill>
                <a:latin typeface="Arial" panose="020B0604020202020204" pitchFamily="34" charset="0"/>
                <a:cs typeface="Arial" panose="020B0604020202020204" pitchFamily="34" charset="0"/>
              </a:rPr>
              <a:t>Descent of uterus out of introits &amp; called(</a:t>
            </a:r>
            <a:r>
              <a:rPr lang="en-US" sz="3200" b="1" dirty="0" err="1" smtClean="0">
                <a:solidFill>
                  <a:schemeClr val="tx1"/>
                </a:solidFill>
                <a:latin typeface="Arial" panose="020B0604020202020204" pitchFamily="34" charset="0"/>
                <a:cs typeface="Arial" panose="020B0604020202020204" pitchFamily="34" charset="0"/>
              </a:rPr>
              <a:t>procedentia</a:t>
            </a:r>
            <a:r>
              <a:rPr lang="en-US" sz="3200" dirty="0" smtClean="0">
                <a:solidFill>
                  <a:schemeClr val="tx1"/>
                </a:solidFill>
                <a:latin typeface="Arial" panose="020B0604020202020204" pitchFamily="34" charset="0"/>
                <a:cs typeface="Arial" panose="020B0604020202020204" pitchFamily="34" charset="0"/>
              </a:rPr>
              <a:t>). It is usually associated with cystocele &amp; rectocele</a:t>
            </a:r>
            <a:r>
              <a:rPr lang="en-US" sz="3600" b="1" dirty="0" smtClean="0">
                <a:solidFill>
                  <a:schemeClr val="tx1"/>
                </a:solidFill>
                <a:latin typeface="Arial" panose="020B0604020202020204" pitchFamily="34" charset="0"/>
                <a:cs typeface="Arial" panose="020B0604020202020204" pitchFamily="34" charset="0"/>
              </a:rPr>
              <a:t>.                                                                                        </a:t>
            </a:r>
            <a:r>
              <a:rPr lang="en-US" sz="3600" b="1" i="1" dirty="0" smtClean="0">
                <a:solidFill>
                  <a:srgbClr val="C00000"/>
                </a:solidFill>
                <a:latin typeface="Arial" panose="020B0604020202020204" pitchFamily="34" charset="0"/>
                <a:cs typeface="Arial" panose="020B0604020202020204" pitchFamily="34" charset="0"/>
              </a:rPr>
              <a:t>Incidence:- </a:t>
            </a:r>
            <a:r>
              <a:rPr lang="en-US" sz="3200" dirty="0" smtClean="0">
                <a:solidFill>
                  <a:schemeClr val="tx1"/>
                </a:solidFill>
                <a:latin typeface="Arial" panose="020B0604020202020204" pitchFamily="34" charset="0"/>
                <a:cs typeface="Arial" panose="020B0604020202020204" pitchFamily="34" charset="0"/>
              </a:rPr>
              <a:t>It affect (2%) of nulliparous &amp; (12-30%) of multiparous. They have (11%) risk of having operation for genital prolapse during their life time.                                                           </a:t>
            </a:r>
            <a:r>
              <a:rPr lang="en-US" sz="3600" b="1" i="1" dirty="0" smtClean="0">
                <a:solidFill>
                  <a:srgbClr val="C00000"/>
                </a:solidFill>
                <a:latin typeface="Arial" panose="020B0604020202020204" pitchFamily="34" charset="0"/>
                <a:cs typeface="Arial" panose="020B0604020202020204" pitchFamily="34" charset="0"/>
              </a:rPr>
              <a:t>Etiology:-                                                                                    </a:t>
            </a:r>
            <a:r>
              <a:rPr lang="en-US" sz="3200" b="1" dirty="0" smtClean="0">
                <a:solidFill>
                  <a:schemeClr val="tx1"/>
                </a:solidFill>
                <a:latin typeface="Arial" panose="020B0604020202020204" pitchFamily="34" charset="0"/>
                <a:cs typeface="Arial" panose="020B0604020202020204" pitchFamily="34" charset="0"/>
              </a:rPr>
              <a:t>1. Congenital:- </a:t>
            </a:r>
            <a:r>
              <a:rPr lang="en-US" sz="3200" dirty="0" smtClean="0">
                <a:solidFill>
                  <a:schemeClr val="tx1"/>
                </a:solidFill>
                <a:latin typeface="Arial" panose="020B0604020202020204" pitchFamily="34" charset="0"/>
                <a:cs typeface="Arial" panose="020B0604020202020204" pitchFamily="34" charset="0"/>
              </a:rPr>
              <a:t>Congenital connective tissue defect play important role in the etiology of genital prolapse &amp; stress incontinence. This explain symptomatic prolapse in nulliparous.</a:t>
            </a:r>
            <a:endParaRPr lang="ar-IQ"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8896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167425"/>
            <a:ext cx="11964473" cy="649095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l"/>
            <a:r>
              <a:rPr lang="en-US" sz="3200" b="1" dirty="0" smtClean="0">
                <a:solidFill>
                  <a:schemeClr val="tx1"/>
                </a:solidFill>
              </a:rPr>
              <a:t>2. </a:t>
            </a:r>
            <a:r>
              <a:rPr lang="en-US" sz="3200" b="1" dirty="0" smtClean="0">
                <a:solidFill>
                  <a:schemeClr val="tx1"/>
                </a:solidFill>
                <a:latin typeface="Arial" panose="020B0604020202020204" pitchFamily="34" charset="0"/>
                <a:cs typeface="Arial" panose="020B0604020202020204" pitchFamily="34" charset="0"/>
              </a:rPr>
              <a:t>Vaginal delivery:- </a:t>
            </a:r>
            <a:r>
              <a:rPr lang="en-US" sz="3200" dirty="0" smtClean="0">
                <a:solidFill>
                  <a:schemeClr val="tx1"/>
                </a:solidFill>
                <a:latin typeface="Arial" panose="020B0604020202020204" pitchFamily="34" charset="0"/>
                <a:cs typeface="Arial" panose="020B0604020202020204" pitchFamily="34" charset="0"/>
              </a:rPr>
              <a:t>It cause damage to </a:t>
            </a:r>
            <a:r>
              <a:rPr lang="en-US" sz="3200" dirty="0" err="1" smtClean="0">
                <a:solidFill>
                  <a:schemeClr val="tx1"/>
                </a:solidFill>
                <a:latin typeface="Arial" panose="020B0604020202020204" pitchFamily="34" charset="0"/>
                <a:cs typeface="Arial" panose="020B0604020202020204" pitchFamily="34" charset="0"/>
              </a:rPr>
              <a:t>levator-ani</a:t>
            </a:r>
            <a:r>
              <a:rPr lang="en-US" sz="3200" dirty="0" smtClean="0">
                <a:solidFill>
                  <a:schemeClr val="tx1"/>
                </a:solidFill>
                <a:latin typeface="Arial" panose="020B0604020202020204" pitchFamily="34" charset="0"/>
                <a:cs typeface="Arial" panose="020B0604020202020204" pitchFamily="34" charset="0"/>
              </a:rPr>
              <a:t> muscle &amp; nerve damage. WHO suggested that there is risk of prolapse (7) times in those who had more than (7) children compared to those who had one.                                                                                                                                  </a:t>
            </a:r>
            <a:r>
              <a:rPr lang="en-US" sz="3200" b="1" dirty="0" smtClean="0">
                <a:solidFill>
                  <a:schemeClr val="tx1"/>
                </a:solidFill>
                <a:latin typeface="Arial" panose="020B0604020202020204" pitchFamily="34" charset="0"/>
                <a:cs typeface="Arial" panose="020B0604020202020204" pitchFamily="34" charset="0"/>
              </a:rPr>
              <a:t>3. Aging:- </a:t>
            </a:r>
            <a:r>
              <a:rPr lang="en-US" sz="3200" dirty="0" smtClean="0">
                <a:solidFill>
                  <a:schemeClr val="tx1"/>
                </a:solidFill>
                <a:latin typeface="Arial" panose="020B0604020202020204" pitchFamily="34" charset="0"/>
                <a:cs typeface="Arial" panose="020B0604020202020204" pitchFamily="34" charset="0"/>
              </a:rPr>
              <a:t>Loss of collagen &amp; weakness of pelvic fascia can cause prolapse so it is common in postmenopausal women due to lack of estrogen.                                                                                                                             </a:t>
            </a:r>
            <a:r>
              <a:rPr lang="en-US" sz="3200" b="1" dirty="0" smtClean="0">
                <a:solidFill>
                  <a:schemeClr val="tx1"/>
                </a:solidFill>
                <a:latin typeface="Arial" panose="020B0604020202020204" pitchFamily="34" charset="0"/>
                <a:cs typeface="Arial" panose="020B0604020202020204" pitchFamily="34" charset="0"/>
              </a:rPr>
              <a:t>4. Postoperative:- </a:t>
            </a:r>
            <a:r>
              <a:rPr lang="en-US" sz="3200" dirty="0" smtClean="0">
                <a:solidFill>
                  <a:schemeClr val="tx1"/>
                </a:solidFill>
                <a:latin typeface="Arial" panose="020B0604020202020204" pitchFamily="34" charset="0"/>
                <a:cs typeface="Arial" panose="020B0604020202020204" pitchFamily="34" charset="0"/>
              </a:rPr>
              <a:t>Poor attention to the vault support during hysterectomy lead to vault prolapse in (1%). Mechanical displacement by colposuspension (operation for stress incontinence) can cause enterocele &amp; rectocele.                       </a:t>
            </a:r>
            <a:r>
              <a:rPr lang="en-US" sz="3200" b="1" dirty="0" smtClean="0">
                <a:solidFill>
                  <a:schemeClr val="tx1"/>
                </a:solidFill>
                <a:latin typeface="Arial" panose="020B0604020202020204" pitchFamily="34" charset="0"/>
                <a:cs typeface="Arial" panose="020B0604020202020204" pitchFamily="34" charset="0"/>
              </a:rPr>
              <a:t>5. Pregnancy:- </a:t>
            </a:r>
            <a:r>
              <a:rPr lang="en-US" sz="3200" dirty="0" smtClean="0">
                <a:solidFill>
                  <a:schemeClr val="tx1"/>
                </a:solidFill>
                <a:latin typeface="Arial" panose="020B0604020202020204" pitchFamily="34" charset="0"/>
                <a:cs typeface="Arial" panose="020B0604020202020204" pitchFamily="34" charset="0"/>
              </a:rPr>
              <a:t>It is rare. It is mediated by the progesterone &amp; relaxin hormones in addition to increased intra-abdominal pressure which put added strain on pelvic floor.</a:t>
            </a:r>
            <a:endParaRPr lang="ar-IQ"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2566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335" y="193182"/>
            <a:ext cx="12003110" cy="6542467"/>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l"/>
            <a:r>
              <a:rPr lang="en-US" sz="3600" b="1" i="1" dirty="0" smtClean="0">
                <a:solidFill>
                  <a:srgbClr val="C00000"/>
                </a:solidFill>
                <a:latin typeface="Arial" panose="020B0604020202020204" pitchFamily="34" charset="0"/>
                <a:cs typeface="Arial" panose="020B0604020202020204" pitchFamily="34" charset="0"/>
              </a:rPr>
              <a:t>Pathophysiology:</a:t>
            </a:r>
            <a:r>
              <a:rPr lang="en-US" sz="3200" b="1" i="1" dirty="0" smtClean="0">
                <a:solidFill>
                  <a:srgbClr val="C00000"/>
                </a:solidFill>
                <a:latin typeface="Arial" panose="020B0604020202020204" pitchFamily="34" charset="0"/>
                <a:cs typeface="Arial" panose="020B0604020202020204" pitchFamily="34" charset="0"/>
              </a:rPr>
              <a:t>- </a:t>
            </a:r>
            <a:r>
              <a:rPr lang="en-US" sz="3200" dirty="0" smtClean="0">
                <a:solidFill>
                  <a:schemeClr val="tx1"/>
                </a:solidFill>
                <a:latin typeface="Arial" panose="020B0604020202020204" pitchFamily="34" charset="0"/>
                <a:cs typeface="Arial" panose="020B0604020202020204" pitchFamily="34" charset="0"/>
              </a:rPr>
              <a:t>Three component are responsible for the support of uterus &amp; vagina in position</a:t>
            </a:r>
            <a:r>
              <a:rPr lang="en-US" sz="3200" b="1" dirty="0" smtClean="0">
                <a:solidFill>
                  <a:schemeClr val="tx1"/>
                </a:solidFill>
                <a:latin typeface="Arial" panose="020B0604020202020204" pitchFamily="34" charset="0"/>
                <a:cs typeface="Arial" panose="020B0604020202020204" pitchFamily="34" charset="0"/>
              </a:rPr>
              <a:t>.                                                       </a:t>
            </a:r>
            <a:r>
              <a:rPr lang="en-US" sz="3200" dirty="0" smtClean="0">
                <a:solidFill>
                  <a:schemeClr val="tx1"/>
                </a:solidFill>
                <a:latin typeface="Arial" panose="020B0604020202020204" pitchFamily="34" charset="0"/>
                <a:cs typeface="Arial" panose="020B0604020202020204" pitchFamily="34" charset="0"/>
              </a:rPr>
              <a:t>1. Ligaments &amp; fascia by suspension from pelvic side wall.                        2. </a:t>
            </a:r>
            <a:r>
              <a:rPr lang="en-US" sz="3200" dirty="0" err="1" smtClean="0">
                <a:solidFill>
                  <a:schemeClr val="tx1"/>
                </a:solidFill>
                <a:latin typeface="Arial" panose="020B0604020202020204" pitchFamily="34" charset="0"/>
                <a:cs typeface="Arial" panose="020B0604020202020204" pitchFamily="34" charset="0"/>
              </a:rPr>
              <a:t>Levator</a:t>
            </a:r>
            <a:r>
              <a:rPr lang="en-US" sz="3200" dirty="0" smtClean="0">
                <a:solidFill>
                  <a:schemeClr val="tx1"/>
                </a:solidFill>
                <a:latin typeface="Arial" panose="020B0604020202020204" pitchFamily="34" charset="0"/>
                <a:cs typeface="Arial" panose="020B0604020202020204" pitchFamily="34" charset="0"/>
              </a:rPr>
              <a:t> </a:t>
            </a:r>
            <a:r>
              <a:rPr lang="en-US" sz="3200" dirty="0" err="1" smtClean="0">
                <a:solidFill>
                  <a:schemeClr val="tx1"/>
                </a:solidFill>
                <a:latin typeface="Arial" panose="020B0604020202020204" pitchFamily="34" charset="0"/>
                <a:cs typeface="Arial" panose="020B0604020202020204" pitchFamily="34" charset="0"/>
              </a:rPr>
              <a:t>ani</a:t>
            </a:r>
            <a:r>
              <a:rPr lang="en-US" sz="3200" dirty="0" smtClean="0">
                <a:solidFill>
                  <a:schemeClr val="tx1"/>
                </a:solidFill>
                <a:latin typeface="Arial" panose="020B0604020202020204" pitchFamily="34" charset="0"/>
                <a:cs typeface="Arial" panose="020B0604020202020204" pitchFamily="34" charset="0"/>
              </a:rPr>
              <a:t> muscle by constricting &amp; maintain the organ position.                                                                                                           3. Posterior angulation of vagina which is enhanced by raised intra-abdominal pressure.                                                                                </a:t>
            </a:r>
            <a:r>
              <a:rPr lang="en-US" sz="3600" b="1" i="1" dirty="0" smtClean="0">
                <a:solidFill>
                  <a:srgbClr val="C00000"/>
                </a:solidFill>
                <a:latin typeface="Arial" panose="020B0604020202020204" pitchFamily="34" charset="0"/>
                <a:cs typeface="Arial" panose="020B0604020202020204" pitchFamily="34" charset="0"/>
              </a:rPr>
              <a:t>Clinical features:- </a:t>
            </a:r>
            <a:r>
              <a:rPr lang="en-US" sz="3200" b="1" dirty="0" smtClean="0">
                <a:solidFill>
                  <a:schemeClr val="tx1"/>
                </a:solidFill>
                <a:latin typeface="Arial" panose="020B0604020202020204" pitchFamily="34" charset="0"/>
                <a:cs typeface="Arial" panose="020B0604020202020204" pitchFamily="34" charset="0"/>
              </a:rPr>
              <a:t>Symptoms:-                                                              a. Non specific:-  </a:t>
            </a:r>
            <a:r>
              <a:rPr lang="en-US" sz="3200" dirty="0" smtClean="0">
                <a:solidFill>
                  <a:schemeClr val="tx1"/>
                </a:solidFill>
                <a:latin typeface="Arial" panose="020B0604020202020204" pitchFamily="34" charset="0"/>
                <a:cs typeface="Arial" panose="020B0604020202020204" pitchFamily="34" charset="0"/>
              </a:rPr>
              <a:t>1. Feeling of lump coming through introits.                   2. Local discomfort.                                                                                    3. Backache.                                                                                            4. Superficial dyspareunia.                                                                          5. Vaginal bleeding if cervical ulceration occur.                                          6. Rarely acute renal failure due to sever kinking of ureter.</a:t>
            </a:r>
            <a:endParaRPr lang="ar-IQ"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19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2" y="115910"/>
            <a:ext cx="12101848" cy="660686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l"/>
            <a:r>
              <a:rPr lang="en-US" sz="3200" b="1" dirty="0" smtClean="0">
                <a:solidFill>
                  <a:schemeClr val="tx1"/>
                </a:solidFill>
                <a:latin typeface="Arial" panose="020B0604020202020204" pitchFamily="34" charset="0"/>
                <a:cs typeface="Arial" panose="020B0604020202020204" pitchFamily="34" charset="0"/>
              </a:rPr>
              <a:t>B. Specific:- 1. </a:t>
            </a:r>
            <a:r>
              <a:rPr lang="en-US" sz="3200" b="1" dirty="0" err="1" smtClean="0">
                <a:solidFill>
                  <a:schemeClr val="tx1"/>
                </a:solidFill>
                <a:latin typeface="Arial" panose="020B0604020202020204" pitchFamily="34" charset="0"/>
                <a:cs typeface="Arial" panose="020B0604020202020204" pitchFamily="34" charset="0"/>
              </a:rPr>
              <a:t>Cysto-urethrocele</a:t>
            </a:r>
            <a:r>
              <a:rPr lang="en-US" sz="3200" b="1" dirty="0" smtClean="0">
                <a:solidFill>
                  <a:schemeClr val="tx1"/>
                </a:solidFill>
                <a:latin typeface="Arial" panose="020B0604020202020204" pitchFamily="34" charset="0"/>
                <a:cs typeface="Arial" panose="020B0604020202020204" pitchFamily="34" charset="0"/>
              </a:rPr>
              <a:t>:-                                                        </a:t>
            </a:r>
            <a:r>
              <a:rPr lang="en-US" sz="3200" dirty="0" smtClean="0">
                <a:solidFill>
                  <a:schemeClr val="tx1"/>
                </a:solidFill>
                <a:latin typeface="Arial" panose="020B0604020202020204" pitchFamily="34" charset="0"/>
                <a:cs typeface="Arial" panose="020B0604020202020204" pitchFamily="34" charset="0"/>
              </a:rPr>
              <a:t>Frequency, urgency, voiding difficulties, recurrent U.T.I. &amp; stress incontence.                                                                                   </a:t>
            </a:r>
            <a:r>
              <a:rPr lang="en-US" sz="3200" b="1" dirty="0" smtClean="0">
                <a:solidFill>
                  <a:schemeClr val="tx1"/>
                </a:solidFill>
                <a:latin typeface="Arial" panose="020B0604020202020204" pitchFamily="34" charset="0"/>
                <a:cs typeface="Arial" panose="020B0604020202020204" pitchFamily="34" charset="0"/>
              </a:rPr>
              <a:t>2.Rectocele:- </a:t>
            </a:r>
            <a:r>
              <a:rPr lang="en-US" sz="3200" dirty="0" smtClean="0">
                <a:solidFill>
                  <a:schemeClr val="tx1"/>
                </a:solidFill>
                <a:latin typeface="Arial" panose="020B0604020202020204" pitchFamily="34" charset="0"/>
                <a:cs typeface="Arial" panose="020B0604020202020204" pitchFamily="34" charset="0"/>
              </a:rPr>
              <a:t>Incomplete bowel emptying.                                      </a:t>
            </a:r>
            <a:r>
              <a:rPr lang="en-US" sz="3200" b="1" dirty="0" smtClean="0">
                <a:solidFill>
                  <a:schemeClr val="tx1"/>
                </a:solidFill>
                <a:latin typeface="Arial" panose="020B0604020202020204" pitchFamily="34" charset="0"/>
                <a:cs typeface="Arial" panose="020B0604020202020204" pitchFamily="34" charset="0"/>
              </a:rPr>
              <a:t>3.Uterine prolapse:- </a:t>
            </a:r>
            <a:r>
              <a:rPr lang="en-US" sz="3200" dirty="0" smtClean="0">
                <a:solidFill>
                  <a:schemeClr val="tx1"/>
                </a:solidFill>
                <a:latin typeface="Arial" panose="020B0604020202020204" pitchFamily="34" charset="0"/>
                <a:cs typeface="Arial" panose="020B0604020202020204" pitchFamily="34" charset="0"/>
              </a:rPr>
              <a:t>Profuse vaginal discharge &amp; bleeding if there is cervical ulcer.                                                                         </a:t>
            </a:r>
            <a:r>
              <a:rPr lang="en-US" sz="3200" b="1" dirty="0" smtClean="0">
                <a:solidFill>
                  <a:schemeClr val="tx1"/>
                </a:solidFill>
                <a:latin typeface="Arial" panose="020B0604020202020204" pitchFamily="34" charset="0"/>
                <a:cs typeface="Arial" panose="020B0604020202020204" pitchFamily="34" charset="0"/>
              </a:rPr>
              <a:t>Signs:-                                                                                                        </a:t>
            </a:r>
            <a:r>
              <a:rPr lang="en-US" sz="3200" dirty="0" smtClean="0">
                <a:solidFill>
                  <a:schemeClr val="tx1"/>
                </a:solidFill>
                <a:latin typeface="Arial" panose="020B0604020202020204" pitchFamily="34" charset="0"/>
                <a:cs typeface="Arial" panose="020B0604020202020204" pitchFamily="34" charset="0"/>
              </a:rPr>
              <a:t>The patient should examined in left lateral position using (</a:t>
            </a:r>
            <a:r>
              <a:rPr lang="en-US" sz="3200" b="1" dirty="0" smtClean="0">
                <a:solidFill>
                  <a:schemeClr val="tx1"/>
                </a:solidFill>
                <a:latin typeface="Arial" panose="020B0604020202020204" pitchFamily="34" charset="0"/>
                <a:cs typeface="Arial" panose="020B0604020202020204" pitchFamily="34" charset="0"/>
              </a:rPr>
              <a:t>Sims speculum)</a:t>
            </a:r>
            <a:r>
              <a:rPr lang="en-US" sz="3200" dirty="0" smtClean="0">
                <a:solidFill>
                  <a:schemeClr val="tx1"/>
                </a:solidFill>
                <a:latin typeface="Arial" panose="020B0604020202020204" pitchFamily="34" charset="0"/>
                <a:cs typeface="Arial" panose="020B0604020202020204" pitchFamily="34" charset="0"/>
              </a:rPr>
              <a:t>to asses the anterior &amp; posterior vaginal wall as well as cervical descent by asking the patient to push down.  In dorsal position the prolapsed organ may be visible through introits. By combined rectal &amp; vaginal digital examination we can differentiate between rectocele&amp; </a:t>
            </a:r>
            <a:r>
              <a:rPr lang="en-US" sz="3200" dirty="0" err="1" smtClean="0">
                <a:solidFill>
                  <a:schemeClr val="tx1"/>
                </a:solidFill>
                <a:latin typeface="Arial" panose="020B0604020202020204" pitchFamily="34" charset="0"/>
                <a:cs typeface="Arial" panose="020B0604020202020204" pitchFamily="34" charset="0"/>
              </a:rPr>
              <a:t>enterocele</a:t>
            </a:r>
            <a:r>
              <a:rPr lang="en-US" sz="3200" dirty="0" smtClean="0">
                <a:latin typeface="Arial" panose="020B0604020202020204" pitchFamily="34" charset="0"/>
                <a:cs typeface="Arial" panose="020B0604020202020204" pitchFamily="34" charset="0"/>
              </a:rPr>
              <a:t>.</a:t>
            </a:r>
            <a:endParaRPr lang="ar-IQ"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5439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789" y="231820"/>
            <a:ext cx="11938715" cy="6478073"/>
          </a:xfrm>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pPr algn="l"/>
            <a:r>
              <a:rPr lang="en-US" sz="3600" b="1" i="1" dirty="0" smtClean="0">
                <a:solidFill>
                  <a:srgbClr val="C00000"/>
                </a:solidFill>
                <a:latin typeface="Arial" panose="020B0604020202020204" pitchFamily="34" charset="0"/>
                <a:cs typeface="Arial" panose="020B0604020202020204" pitchFamily="34" charset="0"/>
              </a:rPr>
              <a:t>Prevention:-                                                                                          </a:t>
            </a:r>
            <a:r>
              <a:rPr lang="en-US" sz="3200" dirty="0" smtClean="0">
                <a:solidFill>
                  <a:schemeClr val="tx1"/>
                </a:solidFill>
                <a:latin typeface="Arial" panose="020B0604020202020204" pitchFamily="34" charset="0"/>
                <a:cs typeface="Arial" panose="020B0604020202020204" pitchFamily="34" charset="0"/>
              </a:rPr>
              <a:t>1. Shorten second stage of labor.                                                             2. Avoid traumatic delivery.                                                                         3. The benefit of episiotomy &amp; hormonal replacement in menopausal women have not sub stained.                   </a:t>
            </a:r>
            <a:r>
              <a:rPr lang="en-US" sz="3600" b="1" i="1" dirty="0" smtClean="0">
                <a:solidFill>
                  <a:srgbClr val="C00000"/>
                </a:solidFill>
                <a:latin typeface="Arial" panose="020B0604020202020204" pitchFamily="34" charset="0"/>
                <a:cs typeface="Arial" panose="020B0604020202020204" pitchFamily="34" charset="0"/>
              </a:rPr>
              <a:t>Differential diagnosis:-                                                                </a:t>
            </a:r>
            <a:r>
              <a:rPr lang="en-US" sz="3200" dirty="0" smtClean="0">
                <a:solidFill>
                  <a:schemeClr val="tx1"/>
                </a:solidFill>
                <a:latin typeface="Arial" panose="020B0604020202020204" pitchFamily="34" charset="0"/>
                <a:cs typeface="Arial" panose="020B0604020202020204" pitchFamily="34" charset="0"/>
              </a:rPr>
              <a:t>1. Congenital vaginal cyst.                                                                          2. Vaginal inclusion dermoid cyst.                                                             3. Urethral diverticulum.                                                                                 4. Large uterine polyp.                                                     </a:t>
            </a:r>
            <a:r>
              <a:rPr lang="en-US" sz="3600" b="1" i="1" dirty="0" smtClean="0">
                <a:solidFill>
                  <a:srgbClr val="C00000"/>
                </a:solidFill>
                <a:latin typeface="Arial" panose="020B0604020202020204" pitchFamily="34" charset="0"/>
                <a:cs typeface="Arial" panose="020B0604020202020204" pitchFamily="34" charset="0"/>
              </a:rPr>
              <a:t>Treatment:- </a:t>
            </a:r>
            <a:r>
              <a:rPr lang="en-US" sz="3200" b="1" dirty="0" smtClean="0">
                <a:solidFill>
                  <a:schemeClr val="tx1"/>
                </a:solidFill>
                <a:latin typeface="Arial" panose="020B0604020202020204" pitchFamily="34" charset="0"/>
                <a:cs typeface="Arial" panose="020B0604020202020204" pitchFamily="34" charset="0"/>
              </a:rPr>
              <a:t>1. Medical treatment:-                                                  *Rubber silicon-based ring </a:t>
            </a:r>
            <a:r>
              <a:rPr lang="en-US" sz="3200" dirty="0" smtClean="0">
                <a:solidFill>
                  <a:schemeClr val="tx1"/>
                </a:solidFill>
                <a:latin typeface="Arial" panose="020B0604020202020204" pitchFamily="34" charset="0"/>
                <a:cs typeface="Arial" panose="020B0604020202020204" pitchFamily="34" charset="0"/>
              </a:rPr>
              <a:t>is the most common conservative method.                                                                                                           *It is complicated by vaginal infection &amp; ulceration.                                     *It should changed at annual interval.</a:t>
            </a:r>
            <a:endParaRPr lang="ar-IQ"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2897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790" y="218941"/>
            <a:ext cx="11964472" cy="6524693"/>
          </a:xfrm>
        </p:spPr>
        <p:style>
          <a:lnRef idx="2">
            <a:schemeClr val="accent6">
              <a:shade val="50000"/>
            </a:schemeClr>
          </a:lnRef>
          <a:fillRef idx="1">
            <a:schemeClr val="accent6"/>
          </a:fillRef>
          <a:effectRef idx="0">
            <a:schemeClr val="accent6"/>
          </a:effectRef>
          <a:fontRef idx="minor">
            <a:schemeClr val="lt1"/>
          </a:fontRef>
        </p:style>
        <p:txBody>
          <a:bodyPr>
            <a:normAutofit lnSpcReduction="10000"/>
          </a:bodyPr>
          <a:lstStyle/>
          <a:p>
            <a:pPr algn="l"/>
            <a:r>
              <a:rPr lang="en-US" dirty="0" smtClean="0">
                <a:solidFill>
                  <a:schemeClr val="tx1"/>
                </a:solidFill>
              </a:rPr>
              <a:t>* </a:t>
            </a:r>
            <a:r>
              <a:rPr lang="en-US" sz="3200" dirty="0" smtClean="0">
                <a:solidFill>
                  <a:schemeClr val="tx1"/>
                </a:solidFill>
                <a:latin typeface="Arial" panose="020B0604020202020204" pitchFamily="34" charset="0"/>
                <a:cs typeface="Arial" panose="020B0604020202020204" pitchFamily="34" charset="0"/>
              </a:rPr>
              <a:t>Indicated in the following:-                                                                          a. As patient wish.                                                                                   b. As therapeutic test to see if the symptoms is due to prolapse or not.                                                                                                           c. If the patient not complete her family.                                                      d. If she is medically unfit for surgery.                                                         e. During &amp; after pregnancy.                                                                          f. Waiting for surgery.                                                                                   * the ring is available in different size so the choice of the size depend on the size of vagina.                                                                         </a:t>
            </a:r>
            <a:r>
              <a:rPr lang="en-US" sz="3200" b="1" dirty="0" smtClean="0">
                <a:solidFill>
                  <a:schemeClr val="tx1"/>
                </a:solidFill>
                <a:latin typeface="Arial" panose="020B0604020202020204" pitchFamily="34" charset="0"/>
                <a:cs typeface="Arial" panose="020B0604020202020204" pitchFamily="34" charset="0"/>
              </a:rPr>
              <a:t>2. Surgical treatment:- </a:t>
            </a:r>
            <a:r>
              <a:rPr lang="en-US" sz="3200" dirty="0" smtClean="0">
                <a:solidFill>
                  <a:schemeClr val="tx1"/>
                </a:solidFill>
                <a:latin typeface="Arial" panose="020B0604020202020204" pitchFamily="34" charset="0"/>
                <a:cs typeface="Arial" panose="020B0604020202020204" pitchFamily="34" charset="0"/>
              </a:rPr>
              <a:t>The aim is to restore the anatomy &amp; function of prolapsed organ.                                                                   </a:t>
            </a:r>
            <a:r>
              <a:rPr lang="en-US" sz="3200" b="1" dirty="0" err="1" smtClean="0">
                <a:solidFill>
                  <a:schemeClr val="tx1"/>
                </a:solidFill>
                <a:latin typeface="Arial" panose="020B0604020202020204" pitchFamily="34" charset="0"/>
                <a:cs typeface="Arial" panose="020B0604020202020204" pitchFamily="34" charset="0"/>
              </a:rPr>
              <a:t>Cysto-urethrocele</a:t>
            </a:r>
            <a:r>
              <a:rPr lang="en-US" sz="3200" b="1" dirty="0" smtClean="0">
                <a:solidFill>
                  <a:schemeClr val="tx1"/>
                </a:solidFill>
                <a:latin typeface="Arial" panose="020B0604020202020204" pitchFamily="34" charset="0"/>
                <a:cs typeface="Arial" panose="020B0604020202020204" pitchFamily="34" charset="0"/>
              </a:rPr>
              <a:t>:-                                                            </a:t>
            </a:r>
            <a:r>
              <a:rPr lang="en-US" sz="3200" dirty="0" smtClean="0">
                <a:solidFill>
                  <a:schemeClr val="tx1"/>
                </a:solidFill>
                <a:latin typeface="Arial" panose="020B0604020202020204" pitchFamily="34" charset="0"/>
                <a:cs typeface="Arial" panose="020B0604020202020204" pitchFamily="34" charset="0"/>
              </a:rPr>
              <a:t>treated by (</a:t>
            </a:r>
            <a:r>
              <a:rPr lang="en-US" sz="3200" b="1" dirty="0" smtClean="0">
                <a:solidFill>
                  <a:schemeClr val="tx1"/>
                </a:solidFill>
                <a:latin typeface="Arial" panose="020B0604020202020204" pitchFamily="34" charset="0"/>
                <a:cs typeface="Arial" panose="020B0604020202020204" pitchFamily="34" charset="0"/>
              </a:rPr>
              <a:t>Anterior repair or colporrhphy) </a:t>
            </a:r>
            <a:r>
              <a:rPr lang="en-US" sz="3200" dirty="0" smtClean="0">
                <a:solidFill>
                  <a:schemeClr val="tx1"/>
                </a:solidFill>
                <a:latin typeface="Arial" panose="020B0604020202020204" pitchFamily="34" charset="0"/>
                <a:cs typeface="Arial" panose="020B0604020202020204" pitchFamily="34" charset="0"/>
              </a:rPr>
              <a:t>which</a:t>
            </a:r>
            <a:r>
              <a:rPr lang="en-US" sz="3200" b="1" dirty="0" smtClean="0">
                <a:solidFill>
                  <a:schemeClr val="tx1"/>
                </a:solidFill>
                <a:latin typeface="Arial" panose="020B0604020202020204" pitchFamily="34" charset="0"/>
                <a:cs typeface="Arial" panose="020B0604020202020204" pitchFamily="34" charset="0"/>
              </a:rPr>
              <a:t> </a:t>
            </a:r>
            <a:r>
              <a:rPr lang="en-US" sz="3200" dirty="0" smtClean="0">
                <a:solidFill>
                  <a:schemeClr val="tx1"/>
                </a:solidFill>
                <a:latin typeface="Arial" panose="020B0604020202020204" pitchFamily="34" charset="0"/>
                <a:cs typeface="Arial" panose="020B0604020202020204" pitchFamily="34" charset="0"/>
              </a:rPr>
              <a:t>is the commonest type but should avoided if there is concurrent stress incontence.</a:t>
            </a:r>
            <a:endParaRPr lang="ar-IQ"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5206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1061</Words>
  <Application>Microsoft Office PowerPoint</Application>
  <PresentationFormat>Widescreen</PresentationFormat>
  <Paragraphs>24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Genital prolapse</vt:lpstr>
      <vt:lpstr>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Genital prolapse</dc:title>
  <dc:creator>InteL</dc:creator>
  <cp:lastModifiedBy>InteL</cp:lastModifiedBy>
  <cp:revision>44</cp:revision>
  <dcterms:created xsi:type="dcterms:W3CDTF">2020-10-08T13:58:54Z</dcterms:created>
  <dcterms:modified xsi:type="dcterms:W3CDTF">2020-10-30T14:18:12Z</dcterms:modified>
</cp:coreProperties>
</file>